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handoutMasterIdLst>
    <p:handoutMasterId r:id="rId19"/>
  </p:handoutMasterIdLst>
  <p:sldIdLst>
    <p:sldId id="256" r:id="rId2"/>
    <p:sldId id="330" r:id="rId3"/>
    <p:sldId id="356" r:id="rId4"/>
    <p:sldId id="355" r:id="rId5"/>
    <p:sldId id="357" r:id="rId6"/>
    <p:sldId id="358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맑은 고딕" panose="020B0503020000020004" pitchFamily="50" charset="-127"/>
      <p:regular r:id="rId20"/>
      <p:bold r:id="rId21"/>
    </p:embeddedFont>
    <p:embeddedFont>
      <p:font typeface="Bigshot One" panose="020B0600000101010101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Nunito" pitchFamily="2" charset="0"/>
      <p:regular r:id="rId35"/>
      <p:bold r:id="rId36"/>
      <p:italic r:id="rId37"/>
      <p:boldItalic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21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633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26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57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441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87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89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1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67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09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39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63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5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7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30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\\wsl$\docker-desktop-data\version-pack-data\community\docker\volumes\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up.toast.com/posts/27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kerlabs.collabnix.com/docker/cheatshe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vagrantup.com/boxes/sear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vagrantup.com/boxes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vagrantup.com/boxes/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awesome-compose" TargetMode="Externa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</a:t>
            </a:r>
            <a:br>
              <a:rPr lang="en-US" dirty="0"/>
            </a:br>
            <a:r>
              <a:rPr lang="en-US" dirty="0"/>
              <a:t>Kubernetes</a:t>
            </a:r>
            <a:endParaRPr dirty="0"/>
          </a:p>
        </p:txBody>
      </p:sp>
      <p:pic>
        <p:nvPicPr>
          <p:cNvPr id="1026" name="Picture 2" descr="Docker-Logo_Horizontel_279x131">
            <a:extLst>
              <a:ext uri="{FF2B5EF4-FFF2-40B4-BE49-F238E27FC236}">
                <a16:creationId xmlns:a16="http://schemas.microsoft.com/office/drawing/2014/main" id="{0B98732A-B1F7-9B46-8042-1A6D16B6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89" y="908050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logo">
            <a:extLst>
              <a:ext uri="{FF2B5EF4-FFF2-40B4-BE49-F238E27FC236}">
                <a16:creationId xmlns:a16="http://schemas.microsoft.com/office/drawing/2014/main" id="{C40ADF9E-73F4-4A41-972F-E7954B8E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49" y="1803507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Split Environments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830E0D-DD32-4953-959C-FDAEC6B29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874568"/>
              </p:ext>
            </p:extLst>
          </p:nvPr>
        </p:nvGraphicFramePr>
        <p:xfrm>
          <a:off x="585216" y="1830070"/>
          <a:ext cx="7812636" cy="1905000"/>
        </p:xfrm>
        <a:graphic>
          <a:graphicData uri="http://schemas.openxmlformats.org/drawingml/2006/table">
            <a:tbl>
              <a:tblPr firstRow="1" bandRow="1">
                <a:tableStyleId>{1DCA138E-0E33-4D1C-A45A-2F143132F184}</a:tableStyleId>
              </a:tblPr>
              <a:tblGrid>
                <a:gridCol w="1403150">
                  <a:extLst>
                    <a:ext uri="{9D8B030D-6E8A-4147-A177-3AD203B41FA5}">
                      <a16:colId xmlns:a16="http://schemas.microsoft.com/office/drawing/2014/main" val="669548947"/>
                    </a:ext>
                  </a:extLst>
                </a:gridCol>
                <a:gridCol w="2005733">
                  <a:extLst>
                    <a:ext uri="{9D8B030D-6E8A-4147-A177-3AD203B41FA5}">
                      <a16:colId xmlns:a16="http://schemas.microsoft.com/office/drawing/2014/main" val="1048078191"/>
                    </a:ext>
                  </a:extLst>
                </a:gridCol>
                <a:gridCol w="1441095">
                  <a:extLst>
                    <a:ext uri="{9D8B030D-6E8A-4147-A177-3AD203B41FA5}">
                      <a16:colId xmlns:a16="http://schemas.microsoft.com/office/drawing/2014/main" val="701083922"/>
                    </a:ext>
                  </a:extLst>
                </a:gridCol>
                <a:gridCol w="2962658">
                  <a:extLst>
                    <a:ext uri="{9D8B030D-6E8A-4147-A177-3AD203B41FA5}">
                      <a16:colId xmlns:a16="http://schemas.microsoft.com/office/drawing/2014/main" val="728445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env file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52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local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local.env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개발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local.env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3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test.env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test.env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89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stage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stage.env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Release </a:t>
                      </a:r>
                      <a:r>
                        <a:rPr lang="ko-KR" altLang="en-US" sz="1000" dirty="0"/>
                        <a:t>직전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stage.env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8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production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./config/</a:t>
                      </a:r>
                      <a:r>
                        <a:rPr lang="en-US" altLang="ko-KR" sz="1000" dirty="0" err="1"/>
                        <a:t>prod.env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운영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docker-compose --env-file=./config/</a:t>
                      </a:r>
                      <a:r>
                        <a:rPr lang="en-US" altLang="ko-KR" sz="1000" dirty="0" err="1"/>
                        <a:t>prod.env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312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572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#1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B22D13-7EA1-46BA-B402-706723C5E672}"/>
              </a:ext>
            </a:extLst>
          </p:cNvPr>
          <p:cNvSpPr/>
          <p:nvPr/>
        </p:nvSpPr>
        <p:spPr>
          <a:xfrm>
            <a:off x="242316" y="1022014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>
              <a:buNone/>
            </a:pPr>
            <a:r>
              <a:rPr lang="en-US" altLang="ko-KR" sz="1000" dirty="0"/>
              <a:t># WSL(Ubuntu-20.04) docker-k8s-hands-on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docker-k8s-hands-on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awesome-compose/nginx-</a:t>
            </a:r>
            <a:r>
              <a:rPr lang="en-US" altLang="ko-KR" sz="1000" dirty="0" err="1"/>
              <a:t>golang</a:t>
            </a:r>
            <a:r>
              <a:rPr lang="en-US" altLang="ko-KR" sz="1000" dirty="0"/>
              <a:t>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awesome-compose/nginx-</a:t>
            </a:r>
            <a:r>
              <a:rPr lang="en-US" altLang="ko-KR" sz="1000" dirty="0" err="1"/>
              <a:t>golang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디렉토리 구성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apt install tree</a:t>
            </a:r>
          </a:p>
          <a:p>
            <a:pPr marL="152400" indent="0">
              <a:buNone/>
            </a:pPr>
            <a:r>
              <a:rPr lang="en-US" altLang="ko-KR" sz="1000" dirty="0"/>
              <a:t>$ tree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README.md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backend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│   ├──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Dockerfile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│   └──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main.go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├── docker-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compose.yml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└── frontend</a:t>
            </a: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    ├──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Dockerfile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    └── </a:t>
            </a:r>
            <a:r>
              <a:rPr lang="en-US" altLang="ko-K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nginx.conf</a:t>
            </a:r>
            <a:endParaRPr lang="en-US" altLang="ko-K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52400" indent="0">
              <a:buNone/>
            </a:pPr>
            <a:b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chemeClr val="bg2"/>
                </a:solidFill>
                <a:latin typeface="Consolas" panose="020B0609020204030204" pitchFamily="49" charset="0"/>
              </a:rPr>
              <a:t>2 directories, 6 files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25FF9-D052-45F9-B2CC-AEFCDA7BBEE5}"/>
              </a:ext>
            </a:extLst>
          </p:cNvPr>
          <p:cNvSpPr/>
          <p:nvPr/>
        </p:nvSpPr>
        <p:spPr>
          <a:xfrm>
            <a:off x="5023190" y="1038758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lvl="1"/>
            <a:r>
              <a:rPr lang="en-US" altLang="ko-KR" sz="1000" dirty="0"/>
              <a:t># docker-compose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docker-compose up –d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docker container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</a:t>
            </a:r>
          </a:p>
          <a:p>
            <a:pPr marL="152400" indent="0">
              <a:buNone/>
            </a:pPr>
            <a:r>
              <a:rPr lang="en-US" altLang="ko-KR" sz="1000" dirty="0"/>
              <a:t>…(</a:t>
            </a:r>
            <a:r>
              <a:rPr lang="ko-KR" altLang="en-US" sz="1000" dirty="0"/>
              <a:t>중략</a:t>
            </a:r>
            <a:r>
              <a:rPr lang="en-US" altLang="ko-KR" sz="1000" dirty="0"/>
              <a:t>)…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브라우저에서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curl localhost:80</a:t>
            </a:r>
          </a:p>
          <a:p>
            <a:pPr lvl="1"/>
            <a:r>
              <a:rPr lang="en-US" altLang="ko-KR" sz="800" dirty="0"/>
              <a:t>          ##         .</a:t>
            </a:r>
          </a:p>
          <a:p>
            <a:pPr lvl="1"/>
            <a:r>
              <a:rPr lang="en-US" altLang="ko-KR" sz="800" dirty="0"/>
              <a:t>    ## ## ##        ==</a:t>
            </a:r>
          </a:p>
          <a:p>
            <a:pPr lvl="1"/>
            <a:r>
              <a:rPr lang="en-US" altLang="ko-KR" sz="800" dirty="0"/>
              <a:t> ## ## ## ## ##    ===</a:t>
            </a:r>
          </a:p>
          <a:p>
            <a:pPr lvl="1"/>
            <a:r>
              <a:rPr lang="en-US" altLang="ko-KR" sz="800" dirty="0"/>
              <a:t>/"""""""""""""""""\___/ ===</a:t>
            </a:r>
          </a:p>
          <a:p>
            <a:pPr lvl="1"/>
            <a:r>
              <a:rPr lang="en-US" altLang="ko-KR" sz="800" dirty="0"/>
              <a:t>{                       /  ===-</a:t>
            </a:r>
          </a:p>
          <a:p>
            <a:pPr lvl="1"/>
            <a:r>
              <a:rPr lang="en-US" altLang="ko-KR" sz="800" dirty="0"/>
              <a:t>\______ O           __/</a:t>
            </a:r>
          </a:p>
          <a:p>
            <a:pPr lvl="1"/>
            <a:r>
              <a:rPr lang="en-US" altLang="ko-KR" sz="800" dirty="0"/>
              <a:t> \    \         __/</a:t>
            </a:r>
          </a:p>
          <a:p>
            <a:pPr lvl="1"/>
            <a:r>
              <a:rPr lang="en-US" altLang="ko-KR" sz="800" dirty="0"/>
              <a:t>  \____\_______/</a:t>
            </a:r>
          </a:p>
          <a:p>
            <a:pPr lvl="1"/>
            <a:br>
              <a:rPr lang="en-US" altLang="ko-KR" sz="800" dirty="0"/>
            </a:br>
            <a:r>
              <a:rPr lang="en-US" altLang="ko-KR" sz="800" dirty="0"/>
              <a:t>    </a:t>
            </a:r>
          </a:p>
          <a:p>
            <a:pPr lvl="1"/>
            <a:r>
              <a:rPr lang="en-US" altLang="ko-KR" sz="800" dirty="0"/>
              <a:t>Hello from Docker!</a:t>
            </a:r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r>
              <a:rPr lang="en-US" altLang="ko-KR" sz="1000" dirty="0"/>
              <a:t># stop</a:t>
            </a:r>
          </a:p>
          <a:p>
            <a:pPr marL="152400" indent="0">
              <a:buNone/>
            </a:pPr>
            <a:r>
              <a:rPr lang="en-US" altLang="ko-KR" sz="1000" dirty="0"/>
              <a:t>$ docker-compose down</a:t>
            </a:r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endParaRPr lang="en-US" altLang="ko-KR" sz="1000" dirty="0"/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0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#2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B22D13-7EA1-46BA-B402-706723C5E672}"/>
              </a:ext>
            </a:extLst>
          </p:cNvPr>
          <p:cNvSpPr/>
          <p:nvPr/>
        </p:nvSpPr>
        <p:spPr>
          <a:xfrm>
            <a:off x="242316" y="1022014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>
              <a:buNone/>
            </a:pPr>
            <a:r>
              <a:rPr lang="en-US" altLang="ko-KR" sz="1000" dirty="0"/>
              <a:t># WSL(Ubuntu-20.04) docker-k8s-hands-on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docker-k8s-hands-on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awesome-compose/</a:t>
            </a:r>
            <a:r>
              <a:rPr lang="en-US" altLang="ko-KR" sz="1000" dirty="0" err="1"/>
              <a:t>wordpress-mysql</a:t>
            </a:r>
            <a:r>
              <a:rPr lang="en-US" altLang="ko-KR" sz="1000" dirty="0"/>
              <a:t> </a:t>
            </a:r>
            <a:r>
              <a:rPr lang="ko-KR" altLang="en-US" sz="1000" dirty="0"/>
              <a:t>디렉토리로 이동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cd awesome-compose/</a:t>
            </a:r>
            <a:r>
              <a:rPr lang="en-US" altLang="ko-KR" sz="1000" dirty="0" err="1"/>
              <a:t>wordpress-mysql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디렉토리 구성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tree</a:t>
            </a:r>
          </a:p>
          <a:p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  .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├── README.md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├── docker-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compose.yaml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└── output.jpg</a:t>
            </a:r>
          </a:p>
          <a:p>
            <a:b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 0 directories, 3 files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25FF9-D052-45F9-B2CC-AEFCDA7BBEE5}"/>
              </a:ext>
            </a:extLst>
          </p:cNvPr>
          <p:cNvSpPr/>
          <p:nvPr/>
        </p:nvSpPr>
        <p:spPr>
          <a:xfrm>
            <a:off x="5023190" y="1038758"/>
            <a:ext cx="3929009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lvl="1"/>
            <a:r>
              <a:rPr lang="en-US" altLang="ko-KR" sz="1000" dirty="0"/>
              <a:t># docker-compose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docker-compose up –d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docker container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docker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</a:t>
            </a:r>
          </a:p>
          <a:p>
            <a:pPr marL="152400" indent="0">
              <a:buNone/>
            </a:pPr>
            <a:r>
              <a:rPr lang="en-US" altLang="ko-KR" sz="1000" dirty="0"/>
              <a:t>…(</a:t>
            </a:r>
            <a:r>
              <a:rPr lang="ko-KR" altLang="en-US" sz="1000" dirty="0"/>
              <a:t>중략</a:t>
            </a:r>
            <a:r>
              <a:rPr lang="en-US" altLang="ko-KR" sz="1000" dirty="0"/>
              <a:t>)…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브라우저에서 확인</a:t>
            </a:r>
            <a:endParaRPr lang="en-US" altLang="ko-KR" sz="10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r>
              <a:rPr lang="en-US" altLang="ko-KR" sz="1000" dirty="0"/>
              <a:t># stop</a:t>
            </a:r>
          </a:p>
          <a:p>
            <a:pPr marL="152400" indent="0">
              <a:buNone/>
            </a:pPr>
            <a:r>
              <a:rPr lang="en-US" altLang="ko-KR" sz="1000" dirty="0"/>
              <a:t>$ docker-compose down</a:t>
            </a:r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lvl="1"/>
            <a:endParaRPr lang="en-US" altLang="ko-KR" sz="800" dirty="0"/>
          </a:p>
          <a:p>
            <a:pPr marL="152400" indent="0">
              <a:buNone/>
            </a:pPr>
            <a:endParaRPr lang="en-US" altLang="ko-KR" sz="1000" dirty="0"/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9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Simple Application #2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EB0EC-9537-4DC2-8B96-D745AA93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8" y="1056518"/>
            <a:ext cx="2415244" cy="35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8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 volume mount path(console)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992C66-8CE6-4B85-8D74-424C76293C63}"/>
              </a:ext>
            </a:extLst>
          </p:cNvPr>
          <p:cNvSpPr/>
          <p:nvPr/>
        </p:nvSpPr>
        <p:spPr>
          <a:xfrm>
            <a:off x="242316" y="1022014"/>
            <a:ext cx="8709883" cy="363762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52400" indent="0">
              <a:buNone/>
            </a:pPr>
            <a:r>
              <a:rPr lang="en-US" altLang="ko-KR" sz="800" dirty="0"/>
              <a:t>$ </a:t>
            </a:r>
            <a:r>
              <a:rPr lang="en-US" altLang="ko-KR" sz="800" dirty="0">
                <a:solidFill>
                  <a:srgbClr val="FF0000"/>
                </a:solidFill>
              </a:rPr>
              <a:t>docker inspect </a:t>
            </a:r>
            <a:r>
              <a:rPr lang="en-US" altLang="ko-KR" sz="800" dirty="0" err="1">
                <a:solidFill>
                  <a:srgbClr val="FF0000"/>
                </a:solidFill>
              </a:rPr>
              <a:t>wordpress-mysql_db_data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/>
              <a:t>..(</a:t>
            </a:r>
            <a:r>
              <a:rPr lang="ko-KR" altLang="en-US" sz="800" dirty="0"/>
              <a:t>중략</a:t>
            </a:r>
            <a:r>
              <a:rPr lang="en-US" altLang="ko-KR" sz="800" dirty="0"/>
              <a:t>)…</a:t>
            </a:r>
          </a:p>
          <a:p>
            <a:pPr marL="152400" indent="0">
              <a:buNone/>
            </a:pPr>
            <a:r>
              <a:rPr lang="en-US" altLang="ko-KR" sz="800" dirty="0"/>
              <a:t>"Mountpoint": "/var/lib/docker/volumes/</a:t>
            </a:r>
            <a:r>
              <a:rPr lang="en-US" altLang="ko-KR" sz="800" dirty="0" err="1"/>
              <a:t>wordpress-mysql_db_data</a:t>
            </a:r>
            <a:r>
              <a:rPr lang="en-US" altLang="ko-KR" sz="800" dirty="0"/>
              <a:t>/_data",</a:t>
            </a:r>
          </a:p>
          <a:p>
            <a:pPr marL="152400" indent="0">
              <a:buNone/>
            </a:pPr>
            <a:endParaRPr lang="en-US" altLang="ko-KR" sz="800" dirty="0"/>
          </a:p>
          <a:p>
            <a:pPr marL="152400" indent="0">
              <a:buNone/>
            </a:pPr>
            <a:r>
              <a:rPr lang="en-US" altLang="ko-KR" sz="800" dirty="0"/>
              <a:t># </a:t>
            </a:r>
            <a:r>
              <a:rPr lang="ko-KR" altLang="en-US" sz="800" dirty="0"/>
              <a:t>윈도우 </a:t>
            </a:r>
            <a:r>
              <a:rPr lang="en-US" altLang="ko-KR" sz="800" dirty="0" err="1"/>
              <a:t>wsl</a:t>
            </a:r>
            <a:r>
              <a:rPr lang="en-US" altLang="ko-KR" sz="800" dirty="0"/>
              <a:t> (</a:t>
            </a:r>
            <a:r>
              <a:rPr lang="en-US" altLang="ko-KR" sz="800" dirty="0" err="1"/>
              <a:t>powershell</a:t>
            </a:r>
            <a:r>
              <a:rPr lang="en-US" altLang="ko-KR" sz="800" dirty="0"/>
              <a:t> </a:t>
            </a:r>
            <a:r>
              <a:rPr lang="ko-KR" altLang="en-US" sz="800" dirty="0"/>
              <a:t>에서</a:t>
            </a:r>
            <a:r>
              <a:rPr lang="en-US" altLang="ko-KR" sz="800" dirty="0"/>
              <a:t>)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PS C:\Users\Public\Documents&gt; </a:t>
            </a:r>
            <a:r>
              <a:rPr lang="en-US" altLang="ko-KR" sz="800" dirty="0">
                <a:solidFill>
                  <a:srgbClr val="FF0000"/>
                </a:solidFill>
              </a:rPr>
              <a:t>cd </a:t>
            </a:r>
            <a:r>
              <a:rPr lang="en-US" altLang="ko-KR" sz="800" dirty="0">
                <a:solidFill>
                  <a:srgbClr val="FF000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\\wsl$\docker-desktop-data\version-pack-data\community\docker\volumes\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PS </a:t>
            </a:r>
            <a:r>
              <a:rPr lang="en-US" altLang="ko-KR" sz="800" dirty="0" err="1">
                <a:solidFill>
                  <a:schemeClr val="bg2"/>
                </a:solidFill>
              </a:rPr>
              <a:t>Microsoft.PowerShell.Core</a:t>
            </a:r>
            <a:r>
              <a:rPr lang="en-US" altLang="ko-KR" sz="800" dirty="0">
                <a:solidFill>
                  <a:schemeClr val="bg2"/>
                </a:solidFill>
              </a:rPr>
              <a:t>\</a:t>
            </a:r>
            <a:r>
              <a:rPr lang="en-US" altLang="ko-KR" sz="800" dirty="0" err="1">
                <a:solidFill>
                  <a:schemeClr val="bg2"/>
                </a:solidFill>
              </a:rPr>
              <a:t>FileSystem</a:t>
            </a:r>
            <a:r>
              <a:rPr lang="en-US" altLang="ko-KR" sz="800" dirty="0">
                <a:solidFill>
                  <a:schemeClr val="bg2"/>
                </a:solidFill>
              </a:rPr>
              <a:t>::\\</a:t>
            </a:r>
            <a:r>
              <a:rPr lang="en-US" altLang="ko-KR" sz="800" dirty="0" err="1">
                <a:solidFill>
                  <a:schemeClr val="bg2"/>
                </a:solidFill>
              </a:rPr>
              <a:t>wsl</a:t>
            </a:r>
            <a:r>
              <a:rPr lang="en-US" altLang="ko-KR" sz="800" dirty="0">
                <a:solidFill>
                  <a:schemeClr val="bg2"/>
                </a:solidFill>
              </a:rPr>
              <a:t>$\docker-desktop-data\version-pack-data\community\docker\volumes&gt; </a:t>
            </a:r>
            <a:r>
              <a:rPr lang="en-US" altLang="ko-KR" sz="800" dirty="0" err="1">
                <a:solidFill>
                  <a:schemeClr val="bg2"/>
                </a:solidFill>
              </a:rPr>
              <a:t>dir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    </a:t>
            </a:r>
            <a:r>
              <a:rPr lang="ko-KR" altLang="en-US" sz="800" dirty="0">
                <a:solidFill>
                  <a:schemeClr val="bg2"/>
                </a:solidFill>
              </a:rPr>
              <a:t>디렉터리</a:t>
            </a:r>
            <a:r>
              <a:rPr lang="en-US" altLang="ko-KR" sz="800" dirty="0">
                <a:solidFill>
                  <a:schemeClr val="bg2"/>
                </a:solidFill>
              </a:rPr>
              <a:t>: \\wsl$\docker-desktop-data\version-pack-data\community\docker\volumes</a:t>
            </a: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Mode                 </a:t>
            </a:r>
            <a:r>
              <a:rPr lang="en-US" altLang="ko-KR" sz="800" dirty="0" err="1">
                <a:solidFill>
                  <a:schemeClr val="bg2"/>
                </a:solidFill>
              </a:rPr>
              <a:t>LastWriteTime</a:t>
            </a:r>
            <a:r>
              <a:rPr lang="en-US" altLang="ko-KR" sz="800" dirty="0">
                <a:solidFill>
                  <a:schemeClr val="bg2"/>
                </a:solidFill>
              </a:rPr>
              <a:t>         Length Name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                 -------------         ------ ----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d-----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      22106252766b8961e69f994bc0837d93dca3d83a504849b4f54d2f895be8c35d</a:t>
            </a: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d-----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      </a:t>
            </a:r>
            <a:r>
              <a:rPr lang="en-US" altLang="ko-KR" sz="800" dirty="0" err="1">
                <a:solidFill>
                  <a:srgbClr val="FF0000"/>
                </a:solidFill>
              </a:rPr>
              <a:t>wordpress-mysql_db_data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-----l      2022-01-13   </a:t>
            </a:r>
            <a:r>
              <a:rPr lang="ko-KR" altLang="en-US" sz="800" dirty="0">
                <a:solidFill>
                  <a:schemeClr val="bg2"/>
                </a:solidFill>
              </a:rPr>
              <a:t>오후 </a:t>
            </a:r>
            <a:r>
              <a:rPr lang="en-US" altLang="ko-KR" sz="800" dirty="0">
                <a:solidFill>
                  <a:schemeClr val="bg2"/>
                </a:solidFill>
              </a:rPr>
              <a:t>8:17              0 </a:t>
            </a:r>
            <a:r>
              <a:rPr lang="en-US" altLang="ko-KR" sz="800" dirty="0" err="1">
                <a:solidFill>
                  <a:schemeClr val="bg2"/>
                </a:solidFill>
              </a:rPr>
              <a:t>backingFsBlockDev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r>
              <a:rPr lang="en-US" altLang="ko-KR" sz="800" dirty="0">
                <a:solidFill>
                  <a:schemeClr val="bg2"/>
                </a:solidFill>
              </a:rPr>
              <a:t>------      2022-01-14  </a:t>
            </a:r>
            <a:r>
              <a:rPr lang="ko-KR" altLang="en-US" sz="800" dirty="0">
                <a:solidFill>
                  <a:schemeClr val="bg2"/>
                </a:solidFill>
              </a:rPr>
              <a:t>오전 </a:t>
            </a:r>
            <a:r>
              <a:rPr lang="en-US" altLang="ko-KR" sz="800" dirty="0">
                <a:solidFill>
                  <a:schemeClr val="bg2"/>
                </a:solidFill>
              </a:rPr>
              <a:t>11:09          32768 </a:t>
            </a:r>
            <a:r>
              <a:rPr lang="en-US" altLang="ko-KR" sz="800" dirty="0" err="1">
                <a:solidFill>
                  <a:schemeClr val="bg2"/>
                </a:solidFill>
              </a:rPr>
              <a:t>metadata.db</a:t>
            </a:r>
            <a:endParaRPr lang="en-US" altLang="ko-KR" sz="800" dirty="0">
              <a:solidFill>
                <a:schemeClr val="bg2"/>
              </a:solidFill>
            </a:endParaRPr>
          </a:p>
          <a:p>
            <a:pPr marL="152400" indent="0">
              <a:buNone/>
            </a:pP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8478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 volume mount path(Docker Desktop)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E7B05-E622-43B6-8FB4-D1845D2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1030386"/>
            <a:ext cx="3872824" cy="2195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9B06A6-4FEA-4E65-AAFF-3FFBFD7B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78" y="1030386"/>
            <a:ext cx="4764522" cy="27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1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(docker compose </a:t>
            </a:r>
            <a:r>
              <a:rPr lang="ko-KR" altLang="en-US" dirty="0"/>
              <a:t>와 </a:t>
            </a:r>
            <a:r>
              <a:rPr lang="ko-KR" altLang="en-US" dirty="0" err="1"/>
              <a:t>버전별</a:t>
            </a:r>
            <a:r>
              <a:rPr lang="ko-KR" altLang="en-US" dirty="0"/>
              <a:t> 특징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https://meetup.toast.com/posts/277</a:t>
            </a: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(docker </a:t>
            </a:r>
            <a:r>
              <a:rPr lang="ko-KR" altLang="en-US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docker compose </a:t>
            </a:r>
            <a:r>
              <a:rPr lang="ko-KR" altLang="en-US" dirty="0">
                <a:solidFill>
                  <a:schemeClr val="tx1"/>
                </a:solidFill>
              </a:rPr>
              <a:t>명령어 정리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https://dockerlabs.collabnix.com/docker/cheatsheet/</a:t>
            </a: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15240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More references docker compose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936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 It leverages a declarative configuration file which describes all your software requirements, packages, operating system configuration, users, and more.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Vagrant aims to mirror production environments by providing the same operating system, packages, users, and configurations, all while giving users the flexibility to use their favorite editor, IDE, and browser.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Vagrant works on Mac, Linux, Windows, and more.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27BDAB-B37A-4C2F-BA91-C625481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06" y="3341589"/>
            <a:ext cx="28575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3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VirtualBox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Vmware</a:t>
            </a: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Docker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Hyper-v</a:t>
            </a: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libvirt</a:t>
            </a:r>
            <a:r>
              <a:rPr lang="ko-KR" altLang="en-US" b="0" i="0" dirty="0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 </a:t>
            </a:r>
            <a:r>
              <a:rPr lang="en-US" altLang="ko-KR" b="0" i="0" dirty="0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(on LXC, KVM/QEMU, Xen, VMWare ESX)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 Providers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D0200EA-833F-4138-8252-BFB8F3746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6163" y="3280877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38C75-6B01-4619-8D75-E3E85AFFE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482" y="3280877"/>
            <a:ext cx="914400" cy="9144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D635F51-076C-404C-9CD9-B52200BC1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4821" y="3280877"/>
            <a:ext cx="914400" cy="91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A0711B-F343-4EB2-9F29-B9651A611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160" y="3063800"/>
            <a:ext cx="1816792" cy="12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5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Base OS, Base OS + packages</a:t>
            </a: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 Boxes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20BCC2-9674-449A-8E51-57783C65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4" y="1262716"/>
            <a:ext cx="5463552" cy="3606482"/>
          </a:xfrm>
          <a:prstGeom prst="rect">
            <a:avLst/>
          </a:prstGeom>
        </p:spPr>
      </p:pic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(Box Search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https://app.vagrantup.com/boxes/search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4471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Vagrant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초기화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init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설정 변경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Vagrantfile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b="0" i="0" dirty="0">
                <a:solidFill>
                  <a:srgbClr val="343536"/>
                </a:solidFill>
                <a:effectLst/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on</a:t>
            </a: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(vagrant up)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접속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ssh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off(vagrant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halt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삭제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destroy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Box Provision Procedures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(Box Search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https://app.vagrantup.com/boxes/search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2833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Vagrant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초기화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init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설정 변경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Vagrantfile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b="0" i="0" dirty="0">
                <a:solidFill>
                  <a:srgbClr val="343536"/>
                </a:solidFill>
                <a:effectLst/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on</a:t>
            </a: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(vagrant up)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접속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ssh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off(vagrant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halt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삭제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destroy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Vagrantfile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>
                <a:solidFill>
                  <a:srgbClr val="0070C0"/>
                </a:solidFill>
                <a:latin typeface="+mn-lt"/>
                <a:ea typeface="+mn-ea"/>
              </a:rPr>
              <a:t>설정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(Box Search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https://app.vagrantup.com/boxes/search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1817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docker-</a:t>
            </a:r>
            <a:r>
              <a:rPr 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compose.yml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 overview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DFDA47-8711-4A2B-A888-CE6FE569A247}"/>
              </a:ext>
            </a:extLst>
          </p:cNvPr>
          <p:cNvSpPr/>
          <p:nvPr/>
        </p:nvSpPr>
        <p:spPr>
          <a:xfrm>
            <a:off x="365760" y="1165174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mysql:8.0.19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MYSQL_DATABASE=example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MYSQL_ROOT_PASSWORD=password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80:80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(awesome-compose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https://github.com/docker/awesome-compose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ECE4C1-9B00-46D8-B43D-28C4E873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55" y="2018996"/>
            <a:ext cx="1160252" cy="1471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7691D9-1C7B-4A1F-9F4F-1B9433784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069" y="2289429"/>
            <a:ext cx="455478" cy="5646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B3EB4-340E-4952-B657-C533488D0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069" y="3196399"/>
            <a:ext cx="455478" cy="56464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0AEDA7A-677E-40AA-9846-ECACD3C78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777" y="1461440"/>
            <a:ext cx="557556" cy="55755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C0BFC54C-7DC1-41C1-AC04-BF565B636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777" y="2285998"/>
            <a:ext cx="557556" cy="55755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9258E92-4B6D-4DB3-849D-756319FAA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777" y="3203485"/>
            <a:ext cx="557556" cy="5575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A90A48-8870-461A-8442-7C688A4F6E34}"/>
              </a:ext>
            </a:extLst>
          </p:cNvPr>
          <p:cNvSpPr txBox="1"/>
          <p:nvPr/>
        </p:nvSpPr>
        <p:spPr>
          <a:xfrm>
            <a:off x="5576069" y="2052079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app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4E5E4-E411-4939-A3AB-A108927F5631}"/>
              </a:ext>
            </a:extLst>
          </p:cNvPr>
          <p:cNvSpPr txBox="1"/>
          <p:nvPr/>
        </p:nvSpPr>
        <p:spPr>
          <a:xfrm>
            <a:off x="5601733" y="2947535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web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C3AEE3-4B69-4754-B2D5-4B9956A6E56E}"/>
              </a:ext>
            </a:extLst>
          </p:cNvPr>
          <p:cNvSpPr txBox="1"/>
          <p:nvPr/>
        </p:nvSpPr>
        <p:spPr>
          <a:xfrm>
            <a:off x="7695648" y="3091941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web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EDC1D6-63DB-4A46-A428-E8CEA6ED11DE}"/>
              </a:ext>
            </a:extLst>
          </p:cNvPr>
          <p:cNvSpPr txBox="1"/>
          <p:nvPr/>
        </p:nvSpPr>
        <p:spPr>
          <a:xfrm>
            <a:off x="7695648" y="2167483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app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A3E772-EBD8-44D6-82B1-C18EBEAD95E2}"/>
              </a:ext>
            </a:extLst>
          </p:cNvPr>
          <p:cNvSpPr txBox="1"/>
          <p:nvPr/>
        </p:nvSpPr>
        <p:spPr>
          <a:xfrm>
            <a:off x="7695648" y="1353718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rgbClr val="FF0000"/>
                </a:solidFill>
              </a:rPr>
              <a:t>db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5B4AE4A7-FAF8-42AB-8E6D-8E807BF0B10E}"/>
              </a:ext>
            </a:extLst>
          </p:cNvPr>
          <p:cNvCxnSpPr>
            <a:stCxn id="3" idx="3"/>
            <a:endCxn id="5" idx="2"/>
          </p:cNvCxnSpPr>
          <p:nvPr/>
        </p:nvCxnSpPr>
        <p:spPr>
          <a:xfrm>
            <a:off x="2655418" y="2771693"/>
            <a:ext cx="1359863" cy="718573"/>
          </a:xfrm>
          <a:prstGeom prst="curvedConnector4">
            <a:avLst>
              <a:gd name="adj1" fmla="val 28670"/>
              <a:gd name="adj2" fmla="val 13181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E0E14572-2AF6-4D90-8EEA-3B3C6247C8D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4595407" y="2571750"/>
            <a:ext cx="980662" cy="182881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62267BB0-B769-4A4E-A901-F6485148A3D9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4595407" y="2754631"/>
            <a:ext cx="1208401" cy="1006410"/>
          </a:xfrm>
          <a:prstGeom prst="curvedConnector4">
            <a:avLst>
              <a:gd name="adj1" fmla="val 40577"/>
              <a:gd name="adj2" fmla="val 12271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1B1DAC55-ED18-4675-8020-031E3034F005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4595407" y="1740218"/>
            <a:ext cx="3036370" cy="1014413"/>
          </a:xfrm>
          <a:prstGeom prst="curvedConnector3">
            <a:avLst>
              <a:gd name="adj1" fmla="val 16271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D5FA6C6-CFA5-4018-ACC8-F3FD82C4E429}"/>
              </a:ext>
            </a:extLst>
          </p:cNvPr>
          <p:cNvCxnSpPr>
            <a:stCxn id="10" idx="3"/>
            <a:endCxn id="21" idx="1"/>
          </p:cNvCxnSpPr>
          <p:nvPr/>
        </p:nvCxnSpPr>
        <p:spPr>
          <a:xfrm flipV="1">
            <a:off x="6031547" y="2564776"/>
            <a:ext cx="1600230" cy="6974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5703E5CF-E3B0-4426-B7F1-CCF447ABFC2C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6031547" y="3478720"/>
            <a:ext cx="1600230" cy="3543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8ACCE12-F7FF-40E9-97A7-6B12162A090B}"/>
              </a:ext>
            </a:extLst>
          </p:cNvPr>
          <p:cNvSpPr txBox="1"/>
          <p:nvPr/>
        </p:nvSpPr>
        <p:spPr>
          <a:xfrm>
            <a:off x="5075294" y="3306134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build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61B862-4697-46DB-A587-34FFFBBBA6FE}"/>
              </a:ext>
            </a:extLst>
          </p:cNvPr>
          <p:cNvSpPr txBox="1"/>
          <p:nvPr/>
        </p:nvSpPr>
        <p:spPr>
          <a:xfrm>
            <a:off x="5087596" y="2646909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build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F40BAD-5323-4F10-BDF0-E65CE090109B}"/>
              </a:ext>
            </a:extLst>
          </p:cNvPr>
          <p:cNvSpPr txBox="1"/>
          <p:nvPr/>
        </p:nvSpPr>
        <p:spPr>
          <a:xfrm>
            <a:off x="6694143" y="1547314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run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36B7AC-5E18-4CD3-BCF3-D7A67601E743}"/>
              </a:ext>
            </a:extLst>
          </p:cNvPr>
          <p:cNvSpPr txBox="1"/>
          <p:nvPr/>
        </p:nvSpPr>
        <p:spPr>
          <a:xfrm>
            <a:off x="6715872" y="2315427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run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3BB96F-5A37-411D-9E12-C695A4229F18}"/>
              </a:ext>
            </a:extLst>
          </p:cNvPr>
          <p:cNvSpPr txBox="1"/>
          <p:nvPr/>
        </p:nvSpPr>
        <p:spPr>
          <a:xfrm>
            <a:off x="6749153" y="3199663"/>
            <a:ext cx="42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run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5" grpId="0"/>
      <p:bldP spid="26" grpId="0"/>
      <p:bldP spid="27" grpId="0"/>
      <p:bldP spid="44" grpId="0"/>
      <p:bldP spid="45" grpId="0"/>
      <p:bldP spid="46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Compose file format vs Docker Engine versions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(Compose Specification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https://docs.docker.com/compose/compose-file/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2C516-2A19-48BC-9A35-AC62F736C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" y="1030386"/>
            <a:ext cx="5054277" cy="36376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2A5F0C-352A-4149-82E9-F63A77E6F2F9}"/>
              </a:ext>
            </a:extLst>
          </p:cNvPr>
          <p:cNvSpPr/>
          <p:nvPr/>
        </p:nvSpPr>
        <p:spPr>
          <a:xfrm>
            <a:off x="242316" y="1484986"/>
            <a:ext cx="5054277" cy="256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AE447A-F027-4A6E-A08B-C4D303CF5D59}"/>
              </a:ext>
            </a:extLst>
          </p:cNvPr>
          <p:cNvSpPr/>
          <p:nvPr/>
        </p:nvSpPr>
        <p:spPr>
          <a:xfrm>
            <a:off x="242316" y="3274467"/>
            <a:ext cx="5054277" cy="256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DF6D-1867-4133-AAA5-5F85E1CF4005}"/>
              </a:ext>
            </a:extLst>
          </p:cNvPr>
          <p:cNvSpPr/>
          <p:nvPr/>
        </p:nvSpPr>
        <p:spPr>
          <a:xfrm>
            <a:off x="6195228" y="1231730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mysql:8.0.19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MYSQL_DATABASE=example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MYSQL_ROOT_PASSWORD=password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80:80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C47D398-698A-411B-8F81-FA2BDF54FB17}"/>
              </a:ext>
            </a:extLst>
          </p:cNvPr>
          <p:cNvCxnSpPr>
            <a:cxnSpLocks/>
          </p:cNvCxnSpPr>
          <p:nvPr/>
        </p:nvCxnSpPr>
        <p:spPr>
          <a:xfrm flipV="1">
            <a:off x="5208422" y="1869033"/>
            <a:ext cx="1093014" cy="3658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5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Compose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Environment Variables &amp; run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9" name="Google Shape;507;p40">
            <a:extLst>
              <a:ext uri="{FF2B5EF4-FFF2-40B4-BE49-F238E27FC236}">
                <a16:creationId xmlns:a16="http://schemas.microsoft.com/office/drawing/2014/main" id="{BD163B78-4468-4E80-AD67-3C00B386882B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(Compose Specification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https://docs.docker.com/compose/compose-file/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DF6D-1867-4133-AAA5-5F85E1CF4005}"/>
              </a:ext>
            </a:extLst>
          </p:cNvPr>
          <p:cNvSpPr/>
          <p:nvPr/>
        </p:nvSpPr>
        <p:spPr>
          <a:xfrm>
            <a:off x="299176" y="1030386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MYSQL_DATABASE=example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MYSQL_ROOT_PASSWORD=password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60653-D940-4804-9D50-A248D62E7869}"/>
              </a:ext>
            </a:extLst>
          </p:cNvPr>
          <p:cNvSpPr txBox="1"/>
          <p:nvPr/>
        </p:nvSpPr>
        <p:spPr>
          <a:xfrm>
            <a:off x="299176" y="4323283"/>
            <a:ext cx="22896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.env</a:t>
            </a:r>
            <a:endParaRPr lang="ko-KR" altLang="en-US" sz="11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787E01-5816-4EF3-8085-FFDFA6765212}"/>
              </a:ext>
            </a:extLst>
          </p:cNvPr>
          <p:cNvGrpSpPr/>
          <p:nvPr/>
        </p:nvGrpSpPr>
        <p:grpSpPr>
          <a:xfrm>
            <a:off x="3069617" y="1030386"/>
            <a:ext cx="3004765" cy="3574045"/>
            <a:chOff x="2801721" y="1032443"/>
            <a:chExt cx="3004765" cy="35740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350732-7D87-4BF8-AF65-11A4AB671535}"/>
                </a:ext>
              </a:extLst>
            </p:cNvPr>
            <p:cNvSpPr/>
            <p:nvPr/>
          </p:nvSpPr>
          <p:spPr>
            <a:xfrm>
              <a:off x="2801721" y="1032443"/>
              <a:ext cx="3004765" cy="3213038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version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"3.7"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services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db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image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mysql:8.0.19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restart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always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environment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MYSQL_DATABASE=${MYSQL_DATABASE}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MYSQL_ROOT_PASSWORD</a:t>
              </a:r>
              <a:r>
                <a:rPr lang="en-US" altLang="ko-KR" sz="8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=${MYSQL_ROOT_PASSWORD}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build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app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web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build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web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restart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always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8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ports</a:t>
              </a:r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- </a:t>
              </a:r>
              <a:r>
                <a:rPr lang="en-US" altLang="ko-KR" sz="8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80:80</a:t>
              </a:r>
              <a:endPara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6E700F-8A7F-4132-BF9E-4E7EAC7943AC}"/>
                </a:ext>
              </a:extLst>
            </p:cNvPr>
            <p:cNvSpPr txBox="1"/>
            <p:nvPr/>
          </p:nvSpPr>
          <p:spPr>
            <a:xfrm>
              <a:off x="2856584" y="4344878"/>
              <a:ext cx="29499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docker-compose</a:t>
              </a:r>
              <a:endParaRPr lang="ko-KR" altLang="en-US" sz="1100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35C4FD-4A8E-4389-A49F-380F4A65AC48}"/>
              </a:ext>
            </a:extLst>
          </p:cNvPr>
          <p:cNvSpPr/>
          <p:nvPr/>
        </p:nvSpPr>
        <p:spPr>
          <a:xfrm>
            <a:off x="6386171" y="1052112"/>
            <a:ext cx="2289658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docker-compose \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–-env-file=.env \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up -d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4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/>
      <p:bldP spid="14" grpId="0" animBg="1"/>
    </p:bldLst>
  </p:timing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6303</TotalTime>
  <Words>1069</Words>
  <Application>Microsoft Office PowerPoint</Application>
  <PresentationFormat>화면 슬라이드 쇼(16:9)</PresentationFormat>
  <Paragraphs>267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Calibri</vt:lpstr>
      <vt:lpstr>Georgia</vt:lpstr>
      <vt:lpstr>Bigshot One</vt:lpstr>
      <vt:lpstr>Nunito</vt:lpstr>
      <vt:lpstr>맑은 고딕</vt:lpstr>
      <vt:lpstr>metro-web</vt:lpstr>
      <vt:lpstr>Roboto Condensed Light</vt:lpstr>
      <vt:lpstr>맑은 고딕</vt:lpstr>
      <vt:lpstr>Consolas</vt:lpstr>
      <vt:lpstr>Arial</vt:lpstr>
      <vt:lpstr>Korean Minimalist Style Pitch Deck by Slidesgo</vt:lpstr>
      <vt:lpstr>Docker  Kubernetes</vt:lpstr>
      <vt:lpstr>Vagrant</vt:lpstr>
      <vt:lpstr>Vagrant Providers</vt:lpstr>
      <vt:lpstr>Vagrant Boxes</vt:lpstr>
      <vt:lpstr>Box Provision Procedures</vt:lpstr>
      <vt:lpstr>Vagrantfile 설정</vt:lpstr>
      <vt:lpstr>docker-compose.yml overview</vt:lpstr>
      <vt:lpstr>Compose file format vs Docker Engine versions</vt:lpstr>
      <vt:lpstr>Environment Variables &amp; run</vt:lpstr>
      <vt:lpstr>Split Environments</vt:lpstr>
      <vt:lpstr>Simple Application #1</vt:lpstr>
      <vt:lpstr>Simple Application #2</vt:lpstr>
      <vt:lpstr>Simple Application #2</vt:lpstr>
      <vt:lpstr>Docker volume mount path(console)</vt:lpstr>
      <vt:lpstr>Docker volume mount path(Docker Desktop)</vt:lpstr>
      <vt:lpstr>More references docker compose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126</cp:revision>
  <dcterms:modified xsi:type="dcterms:W3CDTF">2022-01-14T09:23:57Z</dcterms:modified>
</cp:coreProperties>
</file>